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Zen Dots" charset="1" panose="00000000000000000000"/>
      <p:regular r:id="rId17"/>
    </p:embeddedFont>
    <p:embeddedFont>
      <p:font typeface="Poppins" charset="1" panose="00000500000000000000"/>
      <p:regular r:id="rId18"/>
    </p:embeddedFont>
    <p:embeddedFont>
      <p:font typeface="Open Sans Bold" charset="1" panose="020B0806030504020204"/>
      <p:regular r:id="rId19"/>
    </p:embeddedFont>
    <p:embeddedFont>
      <p:font typeface="Canva Sans" charset="1" panose="020B0503030501040103"/>
      <p:regular r:id="rId20"/>
    </p:embeddedFont>
    <p:embeddedFont>
      <p:font typeface="Open Sans" charset="1" panose="020B0606030504020204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34051" y="8524543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1031" y="3618367"/>
            <a:ext cx="11605938" cy="158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248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CIBER BI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4618" y="5048250"/>
            <a:ext cx="133618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redicción de ventas en retail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4618" y="6331582"/>
            <a:ext cx="6840855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egrantes: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</a:t>
            </a: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Benjamín García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-Felipe Galleguillos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-Macarena Vergara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-Denisse Ponce 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Carrera: Ingeniería en Informática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5429" y="9021442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667567" y="3045555"/>
            <a:ext cx="2985565" cy="4924127"/>
            <a:chOff x="0" y="0"/>
            <a:chExt cx="786322" cy="1296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6322" cy="1296889"/>
            </a:xfrm>
            <a:custGeom>
              <a:avLst/>
              <a:gdLst/>
              <a:ahLst/>
              <a:cxnLst/>
              <a:rect r="r" b="b" t="t" l="l"/>
              <a:pathLst>
                <a:path h="1296889" w="786322">
                  <a:moveTo>
                    <a:pt x="0" y="0"/>
                  </a:moveTo>
                  <a:lnTo>
                    <a:pt x="786322" y="0"/>
                  </a:lnTo>
                  <a:lnTo>
                    <a:pt x="786322" y="1296889"/>
                  </a:lnTo>
                  <a:lnTo>
                    <a:pt x="0" y="129688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86322" cy="1354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96784" y="2527793"/>
            <a:ext cx="4366808" cy="5441889"/>
            <a:chOff x="0" y="0"/>
            <a:chExt cx="676533" cy="843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6533" cy="843091"/>
            </a:xfrm>
            <a:custGeom>
              <a:avLst/>
              <a:gdLst/>
              <a:ahLst/>
              <a:cxnLst/>
              <a:rect r="r" b="b" t="t" l="l"/>
              <a:pathLst>
                <a:path h="843091" w="676533">
                  <a:moveTo>
                    <a:pt x="0" y="0"/>
                  </a:moveTo>
                  <a:lnTo>
                    <a:pt x="676533" y="0"/>
                  </a:lnTo>
                  <a:lnTo>
                    <a:pt x="676533" y="843091"/>
                  </a:lnTo>
                  <a:lnTo>
                    <a:pt x="0" y="843091"/>
                  </a:lnTo>
                  <a:close/>
                </a:path>
              </a:pathLst>
            </a:custGeom>
            <a:blipFill>
              <a:blip r:embed="rId4"/>
              <a:stretch>
                <a:fillRect l="-42999" t="0" r="-42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2422" y="2527793"/>
            <a:ext cx="4366808" cy="5343557"/>
            <a:chOff x="0" y="0"/>
            <a:chExt cx="676533" cy="827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6533" cy="827857"/>
            </a:xfrm>
            <a:custGeom>
              <a:avLst/>
              <a:gdLst/>
              <a:ahLst/>
              <a:cxnLst/>
              <a:rect r="r" b="b" t="t" l="l"/>
              <a:pathLst>
                <a:path h="827857" w="676533">
                  <a:moveTo>
                    <a:pt x="0" y="0"/>
                  </a:moveTo>
                  <a:lnTo>
                    <a:pt x="676533" y="0"/>
                  </a:lnTo>
                  <a:lnTo>
                    <a:pt x="676533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5"/>
              <a:stretch>
                <a:fillRect l="-58771" t="0" r="-5877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1277" y="1734393"/>
            <a:ext cx="7299277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VALOR AGREGADO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518" y="3638821"/>
            <a:ext cx="10765986" cy="423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Planificación más precisa del inventario → reducción de quiebres de stock.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promociones y campañas → mayor rentabilidad.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interactivo en Power BI → decisiones basadas en datos.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Aporte académico y profesional: experiencia práctica en Data Science y BI.</a:t>
            </a: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0731" y="1162050"/>
            <a:ext cx="8629664" cy="130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CIERRE - LLAMADO A LA ACCIÓN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2537" y="3813873"/>
            <a:ext cx="9482926" cy="261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Propuesta innovadora y factible en un semestre.</a:t>
            </a:r>
          </a:p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Solución aplicable a retail chileno y escalable a otras industrias.</a:t>
            </a:r>
          </a:p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Ciber BI: predicción inteligente, decisiones estratégicas.</a:t>
            </a:r>
          </a:p>
          <a:p>
            <a:pPr algn="ctr">
              <a:lnSpc>
                <a:spcPts val="292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93774" y="2856807"/>
            <a:ext cx="3086100" cy="5446038"/>
            <a:chOff x="0" y="0"/>
            <a:chExt cx="812800" cy="1434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434347"/>
            </a:xfrm>
            <a:custGeom>
              <a:avLst/>
              <a:gdLst/>
              <a:ahLst/>
              <a:cxnLst/>
              <a:rect r="r" b="b" t="t" l="l"/>
              <a:pathLst>
                <a:path h="14343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351" y="2392921"/>
            <a:ext cx="5023431" cy="5909924"/>
            <a:chOff x="0" y="0"/>
            <a:chExt cx="778261" cy="9156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8261" cy="915602"/>
            </a:xfrm>
            <a:custGeom>
              <a:avLst/>
              <a:gdLst/>
              <a:ahLst/>
              <a:cxnLst/>
              <a:rect r="r" b="b" t="t" l="l"/>
              <a:pathLst>
                <a:path h="915602" w="778261">
                  <a:moveTo>
                    <a:pt x="0" y="0"/>
                  </a:moveTo>
                  <a:lnTo>
                    <a:pt x="778261" y="0"/>
                  </a:lnTo>
                  <a:lnTo>
                    <a:pt x="778261" y="915602"/>
                  </a:lnTo>
                  <a:lnTo>
                    <a:pt x="0" y="915602"/>
                  </a:lnTo>
                  <a:close/>
                </a:path>
              </a:pathLst>
            </a:custGeom>
            <a:blipFill>
              <a:blip r:embed="rId2"/>
              <a:stretch>
                <a:fillRect l="-66191" t="0" r="-1022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86980" y="2526271"/>
            <a:ext cx="8188898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INTRODUCCIÓN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886788">
            <a:off x="16349986" y="3775189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86980" y="3511559"/>
            <a:ext cx="7835494" cy="4465657"/>
            <a:chOff x="0" y="0"/>
            <a:chExt cx="2063669" cy="1176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3669" cy="1176140"/>
            </a:xfrm>
            <a:custGeom>
              <a:avLst/>
              <a:gdLst/>
              <a:ahLst/>
              <a:cxnLst/>
              <a:rect r="r" b="b" t="t" l="l"/>
              <a:pathLst>
                <a:path h="1176140" w="2063669">
                  <a:moveTo>
                    <a:pt x="0" y="0"/>
                  </a:moveTo>
                  <a:lnTo>
                    <a:pt x="2063669" y="0"/>
                  </a:lnTo>
                  <a:lnTo>
                    <a:pt x="2063669" y="1176140"/>
                  </a:lnTo>
                  <a:lnTo>
                    <a:pt x="0" y="11761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3669" cy="1233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024562" y="3997503"/>
            <a:ext cx="7114899" cy="388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Contexto: empresas de retail generan grandes volúmenes de datos.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Problema: difícil anticipar la demanda y tomar decisiones estratégicas con información histórica aislada.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Relevancia: las compañías requieren sistemas predictivos y dashboards claros.</a:t>
            </a: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529929" y="293375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65716" y="2484866"/>
            <a:ext cx="6934340" cy="5718833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7398" y="2344847"/>
            <a:ext cx="9623833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OBJETIVO GENERAL Y ESPECÍFICOS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3869" y="4546456"/>
            <a:ext cx="8229595" cy="3657243"/>
            <a:chOff x="0" y="0"/>
            <a:chExt cx="2167465" cy="96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7465" cy="963225"/>
            </a:xfrm>
            <a:custGeom>
              <a:avLst/>
              <a:gdLst/>
              <a:ahLst/>
              <a:cxnLst/>
              <a:rect r="r" b="b" t="t" l="l"/>
              <a:pathLst>
                <a:path h="963225" w="2167465">
                  <a:moveTo>
                    <a:pt x="0" y="0"/>
                  </a:moveTo>
                  <a:lnTo>
                    <a:pt x="2167465" y="0"/>
                  </a:lnTo>
                  <a:lnTo>
                    <a:pt x="2167465" y="963225"/>
                  </a:lnTo>
                  <a:lnTo>
                    <a:pt x="0" y="96322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67465" cy="102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50434" y="5372081"/>
            <a:ext cx="7114899" cy="211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General: desarrollar un modelo de predicción de ventas con ML y visualización en Power BI.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Específicos (bullet points: recolectar datos, modelos predictivos, métricas, dashboard, informe)</a:t>
            </a: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23922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49" y="272619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4" y="0"/>
                </a:lnTo>
                <a:lnTo>
                  <a:pt x="42353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83979" y="3257746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4926"/>
            <a:ext cx="7647473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MOCKUP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23922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1111" y="2119036"/>
            <a:ext cx="14669871" cy="7206574"/>
          </a:xfrm>
          <a:custGeom>
            <a:avLst/>
            <a:gdLst/>
            <a:ahLst/>
            <a:cxnLst/>
            <a:rect r="r" b="b" t="t" l="l"/>
            <a:pathLst>
              <a:path h="7206574" w="14669871">
                <a:moveTo>
                  <a:pt x="0" y="0"/>
                </a:moveTo>
                <a:lnTo>
                  <a:pt x="14669871" y="0"/>
                </a:lnTo>
                <a:lnTo>
                  <a:pt x="14669871" y="7206574"/>
                </a:lnTo>
                <a:lnTo>
                  <a:pt x="0" y="7206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4926"/>
            <a:ext cx="7647473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DIAGRAMA 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5206" y="2402329"/>
            <a:ext cx="6145566" cy="5832701"/>
          </a:xfrm>
          <a:custGeom>
            <a:avLst/>
            <a:gdLst/>
            <a:ahLst/>
            <a:cxnLst/>
            <a:rect r="r" b="b" t="t" l="l"/>
            <a:pathLst>
              <a:path h="5832701" w="6145566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36149" y="1721432"/>
            <a:ext cx="7647473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METODOLOGÍA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149" y="3745949"/>
            <a:ext cx="6637171" cy="282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Planificación y gestión del proyecto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Levantamiento de Requerimientos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Diseño de la solución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 e implementación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Pruebas y validación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Monitoreo</a:t>
            </a:r>
          </a:p>
          <a:p>
            <a:pPr algn="just">
              <a:lnSpc>
                <a:spcPts val="279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43574" y="1194521"/>
            <a:ext cx="9307358" cy="7888628"/>
          </a:xfrm>
          <a:custGeom>
            <a:avLst/>
            <a:gdLst/>
            <a:ahLst/>
            <a:cxnLst/>
            <a:rect r="r" b="b" t="t" l="l"/>
            <a:pathLst>
              <a:path h="7888628" w="9307358">
                <a:moveTo>
                  <a:pt x="0" y="0"/>
                </a:moveTo>
                <a:lnTo>
                  <a:pt x="9307358" y="0"/>
                </a:lnTo>
                <a:lnTo>
                  <a:pt x="9307358" y="7888628"/>
                </a:lnTo>
                <a:lnTo>
                  <a:pt x="0" y="788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2760" y="451229"/>
            <a:ext cx="16288986" cy="74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sz="5843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PLAN DE TRABAJO Y GANTT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45" y="500743"/>
            <a:ext cx="10405523" cy="5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4"/>
              </a:lnSpc>
            </a:pPr>
            <a:r>
              <a:rPr lang="en-US" sz="44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Evidencias y Entregables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50229" y="2229949"/>
            <a:ext cx="14987543" cy="6723429"/>
            <a:chOff x="0" y="0"/>
            <a:chExt cx="19983390" cy="896457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22164" cy="3132034"/>
              <a:chOff x="0" y="0"/>
              <a:chExt cx="1268576" cy="61867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83461" y="0"/>
              <a:ext cx="6422164" cy="3132034"/>
              <a:chOff x="0" y="0"/>
              <a:chExt cx="1268576" cy="61867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561226" y="0"/>
              <a:ext cx="6422164" cy="3132034"/>
              <a:chOff x="0" y="0"/>
              <a:chExt cx="1268576" cy="61867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14979" y="3509782"/>
              <a:ext cx="1429883" cy="1764350"/>
              <a:chOff x="0" y="0"/>
              <a:chExt cx="658718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20059" y="374994"/>
              <a:ext cx="2219723" cy="2219723"/>
            </a:xfrm>
            <a:custGeom>
              <a:avLst/>
              <a:gdLst/>
              <a:ahLst/>
              <a:cxnLst/>
              <a:rect r="r" b="b" t="t" l="l"/>
              <a:pathLst>
                <a:path h="2219723" w="2219723">
                  <a:moveTo>
                    <a:pt x="0" y="0"/>
                  </a:moveTo>
                  <a:lnTo>
                    <a:pt x="2219723" y="0"/>
                  </a:lnTo>
                  <a:lnTo>
                    <a:pt x="2219723" y="2219723"/>
                  </a:lnTo>
                  <a:lnTo>
                    <a:pt x="0" y="2219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350404" y="374994"/>
              <a:ext cx="1978401" cy="1978401"/>
            </a:xfrm>
            <a:custGeom>
              <a:avLst/>
              <a:gdLst/>
              <a:ahLst/>
              <a:cxnLst/>
              <a:rect r="r" b="b" t="t" l="l"/>
              <a:pathLst>
                <a:path h="1978401" w="1978401">
                  <a:moveTo>
                    <a:pt x="0" y="0"/>
                  </a:moveTo>
                  <a:lnTo>
                    <a:pt x="1978402" y="0"/>
                  </a:lnTo>
                  <a:lnTo>
                    <a:pt x="1978402" y="1978401"/>
                  </a:lnTo>
                  <a:lnTo>
                    <a:pt x="0" y="1978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139326" y="390945"/>
              <a:ext cx="1962450" cy="1962450"/>
            </a:xfrm>
            <a:custGeom>
              <a:avLst/>
              <a:gdLst/>
              <a:ahLst/>
              <a:cxnLst/>
              <a:rect r="r" b="b" t="t" l="l"/>
              <a:pathLst>
                <a:path h="1962450" w="1962450">
                  <a:moveTo>
                    <a:pt x="0" y="0"/>
                  </a:moveTo>
                  <a:lnTo>
                    <a:pt x="1962450" y="0"/>
                  </a:lnTo>
                  <a:lnTo>
                    <a:pt x="1962450" y="1962450"/>
                  </a:lnTo>
                  <a:lnTo>
                    <a:pt x="0" y="1962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25020" y="6332073"/>
              <a:ext cx="5572125" cy="2632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 limpio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Análisis exploratorio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Modelo predictivo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636808" y="6332073"/>
              <a:ext cx="5568818" cy="2431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Modelo validado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Dashboard Power BI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Informe técnico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073526" y="6332073"/>
              <a:ext cx="4262702" cy="2431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Transparencia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Calidad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Usabilidad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9706276" y="3509782"/>
              <a:ext cx="1429883" cy="1764350"/>
              <a:chOff x="0" y="0"/>
              <a:chExt cx="658718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6489936" y="3509782"/>
              <a:ext cx="1429883" cy="1764350"/>
              <a:chOff x="0" y="0"/>
              <a:chExt cx="658718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020059" y="5437570"/>
              <a:ext cx="219776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Avances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756537" y="5436814"/>
              <a:ext cx="316613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Entregables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894462" y="5437570"/>
              <a:ext cx="262083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Principios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83" y="670532"/>
            <a:ext cx="1042816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450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FACTIBILIDAD Y RECURSOS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683" y="2482746"/>
            <a:ext cx="17027759" cy="5321507"/>
            <a:chOff x="0" y="0"/>
            <a:chExt cx="22703679" cy="70953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5410" y="486024"/>
              <a:ext cx="2290461" cy="2290461"/>
            </a:xfrm>
            <a:custGeom>
              <a:avLst/>
              <a:gdLst/>
              <a:ahLst/>
              <a:cxnLst/>
              <a:rect r="r" b="b" t="t" l="l"/>
              <a:pathLst>
                <a:path h="2290461" w="2290461">
                  <a:moveTo>
                    <a:pt x="0" y="0"/>
                  </a:moveTo>
                  <a:lnTo>
                    <a:pt x="2290462" y="0"/>
                  </a:lnTo>
                  <a:lnTo>
                    <a:pt x="2290462" y="2290462"/>
                  </a:lnTo>
                  <a:lnTo>
                    <a:pt x="0" y="2290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798899" y="0"/>
              <a:ext cx="2776486" cy="2776486"/>
            </a:xfrm>
            <a:custGeom>
              <a:avLst/>
              <a:gdLst/>
              <a:ahLst/>
              <a:cxnLst/>
              <a:rect r="r" b="b" t="t" l="l"/>
              <a:pathLst>
                <a:path h="2776486" w="2776486">
                  <a:moveTo>
                    <a:pt x="0" y="0"/>
                  </a:moveTo>
                  <a:lnTo>
                    <a:pt x="2776486" y="0"/>
                  </a:lnTo>
                  <a:lnTo>
                    <a:pt x="2776486" y="2776486"/>
                  </a:lnTo>
                  <a:lnTo>
                    <a:pt x="0" y="277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215625" y="160711"/>
              <a:ext cx="2615775" cy="2615775"/>
            </a:xfrm>
            <a:custGeom>
              <a:avLst/>
              <a:gdLst/>
              <a:ahLst/>
              <a:cxnLst/>
              <a:rect r="r" b="b" t="t" l="l"/>
              <a:pathLst>
                <a:path h="2615775" w="2615775">
                  <a:moveTo>
                    <a:pt x="0" y="0"/>
                  </a:moveTo>
                  <a:lnTo>
                    <a:pt x="2615775" y="0"/>
                  </a:lnTo>
                  <a:lnTo>
                    <a:pt x="2615775" y="2615775"/>
                  </a:lnTo>
                  <a:lnTo>
                    <a:pt x="0" y="261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73703" y="314021"/>
              <a:ext cx="2309154" cy="2309154"/>
            </a:xfrm>
            <a:custGeom>
              <a:avLst/>
              <a:gdLst/>
              <a:ahLst/>
              <a:cxnLst/>
              <a:rect r="r" b="b" t="t" l="l"/>
              <a:pathLst>
                <a:path h="2309154" w="2309154">
                  <a:moveTo>
                    <a:pt x="0" y="0"/>
                  </a:moveTo>
                  <a:lnTo>
                    <a:pt x="2309154" y="0"/>
                  </a:lnTo>
                  <a:lnTo>
                    <a:pt x="2309154" y="2309154"/>
                  </a:lnTo>
                  <a:lnTo>
                    <a:pt x="0" y="23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814016" y="3991040"/>
              <a:ext cx="4906962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</a:t>
              </a: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ecursos técnicos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Python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Power BI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SQL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GitHub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Datasets abiertos (Kaggle)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91040"/>
              <a:ext cx="3801983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Tiempo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Desarrollo en 1 semestre, con plan de trabajo y carta Gantt.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833736" y="3991040"/>
              <a:ext cx="5379552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59"/>
                </a:lnSpc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Recursos humanos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Engineering (Benjamín)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Analista de Datos (Felipe)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Científica de Datos (Denisse)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 Developer (Macarena)</a:t>
              </a:r>
            </a:p>
            <a:p>
              <a:pPr algn="l">
                <a:lnSpc>
                  <a:spcPts val="265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516546" y="3991040"/>
              <a:ext cx="5187133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spc="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Viabilidad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Alcance r</a:t>
              </a: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ealista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Factible en duración y recursos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Complejidad adecuada al semestre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AutoShape 14" id="14"/>
            <p:cNvSpPr/>
            <p:nvPr/>
          </p:nvSpPr>
          <p:spPr>
            <a:xfrm flipH="true">
              <a:off x="4309983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0228979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16818046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DAGxIsBhB7c</dc:identifier>
  <dcterms:modified xsi:type="dcterms:W3CDTF">2011-08-01T06:04:30Z</dcterms:modified>
  <cp:revision>1</cp:revision>
  <dc:title>Blue Modern Data Analysis Presentation</dc:title>
</cp:coreProperties>
</file>